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60" d="100"/>
          <a:sy n="60" d="100"/>
        </p:scale>
        <p:origin x="1242"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2/28/2022</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png>
</file>

<file path=ppt/media/image20.tmp>
</file>

<file path=ppt/media/image21.tmp>
</file>

<file path=ppt/media/image22.tmp>
</file>

<file path=ppt/media/image23.tmp>
</file>

<file path=ppt/media/image24.tmp>
</file>

<file path=ppt/media/image25.tmp>
</file>

<file path=ppt/media/image26.png>
</file>

<file path=ppt/media/image27.tmp>
</file>

<file path=ppt/media/image28.png>
</file>

<file path=ppt/media/image29.jpg>
</file>

<file path=ppt/media/image3.png>
</file>

<file path=ppt/media/image30.tmp>
</file>

<file path=ppt/media/image31.jpeg>
</file>

<file path=ppt/media/image32.tmp>
</file>

<file path=ppt/media/image33.tmp>
</file>

<file path=ppt/media/image34.tmp>
</file>

<file path=ppt/media/image35.jpeg>
</file>

<file path=ppt/media/image36.tmp>
</file>

<file path=ppt/media/image37.jpeg>
</file>

<file path=ppt/media/image4.jpeg>
</file>

<file path=ppt/media/image5.tmp>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2/28/2022</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tmp"/></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tmp"/><Relationship Id="rId5" Type="http://schemas.openxmlformats.org/officeDocument/2006/relationships/image" Target="../media/image8.tmp"/><Relationship Id="rId4" Type="http://schemas.openxmlformats.org/officeDocument/2006/relationships/image" Target="../media/image7.tmp"/></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tmp"/></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tm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4.tmp"/></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6.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id-ID" dirty="0" smtClean="0">
                <a:solidFill>
                  <a:schemeClr val="bg2"/>
                </a:solidFill>
                <a:latin typeface="Abadi"/>
                <a:ea typeface="SF Pro" pitchFamily="2" charset="0"/>
                <a:cs typeface="SF Pro" pitchFamily="2" charset="0"/>
              </a:rPr>
              <a:t>Izal Jibrilly Winnar</a:t>
            </a:r>
            <a:endParaRPr lang="en-US" dirty="0">
              <a:solidFill>
                <a:schemeClr val="bg2"/>
              </a:solidFill>
              <a:latin typeface="Abadi"/>
              <a:ea typeface="SF Pro" pitchFamily="2" charset="0"/>
              <a:cs typeface="SF Pro" pitchFamily="2" charset="0"/>
            </a:endParaRPr>
          </a:p>
          <a:p>
            <a:r>
              <a:rPr lang="id-ID" dirty="0" smtClean="0">
                <a:solidFill>
                  <a:schemeClr val="bg2"/>
                </a:solidFill>
                <a:latin typeface="Abadi" panose="020B0604020104020204" pitchFamily="34" charset="0"/>
                <a:ea typeface="SF Pro" pitchFamily="2" charset="0"/>
                <a:cs typeface="SF Pro" pitchFamily="2" charset="0"/>
              </a:rPr>
              <a:t>26th February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10687961" cy="4351338"/>
          </a:xfrm>
          <a:prstGeom prst="rect">
            <a:avLst/>
          </a:prstGeom>
        </p:spPr>
        <p:txBody>
          <a:bodyPr/>
          <a:lstStyle/>
          <a:p>
            <a:pPr algn="just"/>
            <a:r>
              <a:rPr lang="id-ID" sz="2200" dirty="0" smtClean="0">
                <a:solidFill>
                  <a:schemeClr val="accent3">
                    <a:lumMod val="25000"/>
                  </a:schemeClr>
                </a:solidFill>
                <a:latin typeface="Abadi" panose="020B0604020104020204" pitchFamily="34" charset="0"/>
              </a:rPr>
              <a:t>Exploratory Data Analysis is to find some patterns in the data and determine what would be the label for training supervised models. </a:t>
            </a:r>
            <a:r>
              <a:rPr lang="en-US" sz="2200" dirty="0">
                <a:solidFill>
                  <a:schemeClr val="accent3">
                    <a:lumMod val="25000"/>
                  </a:schemeClr>
                </a:solidFill>
                <a:latin typeface="Abadi" panose="020B0604020104020204" pitchFamily="34" charset="0"/>
              </a:rPr>
              <a:t>In the data set, there are several different cases where the booster did not land successfully. Sometimes a landing was attempted but failed due to an </a:t>
            </a:r>
            <a:r>
              <a:rPr lang="en-US" sz="2200" dirty="0" smtClean="0">
                <a:solidFill>
                  <a:schemeClr val="accent3">
                    <a:lumMod val="25000"/>
                  </a:schemeClr>
                </a:solidFill>
                <a:latin typeface="Abadi" panose="020B0604020104020204" pitchFamily="34" charset="0"/>
              </a:rPr>
              <a:t>accident</a:t>
            </a:r>
            <a:r>
              <a:rPr lang="id-ID"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gn="just"/>
            <a:r>
              <a:rPr lang="id-ID" sz="2200" dirty="0" smtClean="0">
                <a:solidFill>
                  <a:schemeClr val="accent3">
                    <a:lumMod val="25000"/>
                  </a:schemeClr>
                </a:solidFill>
                <a:latin typeface="Abadi" panose="020B0604020104020204" pitchFamily="34" charset="0"/>
              </a:rPr>
              <a:t>First calculate number of launches each sites, calclate number and occurence of each orbit, calculate number and occurence of mission outcome per orbit type, and create landing outcome label.</a:t>
            </a:r>
            <a:endParaRPr lang="en-US" sz="2200" dirty="0">
              <a:solidFill>
                <a:schemeClr val="accent3">
                  <a:lumMod val="25000"/>
                </a:schemeClr>
              </a:solidFill>
              <a:latin typeface="Abadi" panose="020B0604020104020204" pitchFamily="34" charset="0"/>
            </a:endParaRPr>
          </a:p>
          <a:p>
            <a:r>
              <a:rPr lang="id-ID" sz="2200" dirty="0" smtClean="0">
                <a:solidFill>
                  <a:schemeClr val="accent3">
                    <a:lumMod val="25000"/>
                  </a:schemeClr>
                </a:solidFill>
                <a:latin typeface="Abadi" panose="020B0604020104020204" pitchFamily="34" charset="0"/>
              </a:rPr>
              <a:t>The link to the notebook is </a:t>
            </a:r>
            <a:r>
              <a:rPr lang="id-ID" sz="2200" dirty="0">
                <a:solidFill>
                  <a:schemeClr val="accent3">
                    <a:lumMod val="25000"/>
                  </a:schemeClr>
                </a:solidFill>
                <a:latin typeface="Abadi" panose="020B0604020104020204" pitchFamily="34" charset="0"/>
              </a:rPr>
              <a:t>https://github.com/izaljibrilly/Applied-Data-Science-Capstone/blob/main/Data%20Wrangling.ipynb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xmlns=""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81768" y="1411705"/>
            <a:ext cx="5901912" cy="4765258"/>
          </a:xfrm>
          <a:prstGeom prst="rect">
            <a:avLst/>
          </a:prstGeom>
        </p:spPr>
        <p:txBody>
          <a:bodyPr lIns="91440" tIns="45720" rIns="91440" bIns="45720" anchor="t"/>
          <a:lstStyle/>
          <a:p>
            <a:pPr algn="just">
              <a:lnSpc>
                <a:spcPct val="100000"/>
              </a:lnSpc>
              <a:spcBef>
                <a:spcPts val="1400"/>
              </a:spcBef>
            </a:pPr>
            <a:r>
              <a:rPr lang="id-ID" sz="2200" dirty="0" smtClean="0">
                <a:solidFill>
                  <a:schemeClr val="accent3">
                    <a:lumMod val="25000"/>
                  </a:schemeClr>
                </a:solidFill>
                <a:latin typeface="Abadi"/>
              </a:rPr>
              <a:t>Exploratory Data Analysis performed by visualizing relationship between flight number and payload mass, flight number and launch site, launch site and payload mass, and success rate of each orbit type.</a:t>
            </a:r>
            <a:endParaRPr lang="en-US" sz="2200" dirty="0">
              <a:solidFill>
                <a:schemeClr val="accent3">
                  <a:lumMod val="25000"/>
                </a:schemeClr>
              </a:solidFill>
              <a:latin typeface="Abadi"/>
            </a:endParaRPr>
          </a:p>
          <a:p>
            <a:pPr>
              <a:lnSpc>
                <a:spcPct val="100000"/>
              </a:lnSpc>
              <a:spcBef>
                <a:spcPts val="1400"/>
              </a:spcBef>
            </a:pPr>
            <a:r>
              <a:rPr lang="id-ID" sz="2200" dirty="0" smtClean="0">
                <a:solidFill>
                  <a:schemeClr val="accent3">
                    <a:lumMod val="25000"/>
                  </a:schemeClr>
                </a:solidFill>
                <a:latin typeface="Abadi" panose="020B0604020104020204" pitchFamily="34" charset="0"/>
              </a:rPr>
              <a:t>Link to the notebook is </a:t>
            </a:r>
            <a:r>
              <a:rPr lang="id-ID" sz="2200" dirty="0">
                <a:solidFill>
                  <a:schemeClr val="accent3">
                    <a:lumMod val="25000"/>
                  </a:schemeClr>
                </a:solidFill>
                <a:latin typeface="Abadi" panose="020B0604020104020204" pitchFamily="34" charset="0"/>
              </a:rPr>
              <a:t>https://github.com/izaljibrilly/Applied-Data-Science-Capstone/blob/main/EDA%20Data%20Visualization.ipynb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5200" y="1411705"/>
            <a:ext cx="3970411" cy="2596427"/>
          </a:xfrm>
          <a:prstGeom prst="rect">
            <a:avLst/>
          </a:prstGeom>
        </p:spPr>
      </p:pic>
      <p:pic>
        <p:nvPicPr>
          <p:cNvPr id="6" name="Picture 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5200" y="3940073"/>
            <a:ext cx="4142772" cy="2588003"/>
          </a:xfrm>
          <a:prstGeom prst="rect">
            <a:avLst/>
          </a:prstGeom>
        </p:spPr>
      </p:pic>
    </p:spTree>
    <p:extLst>
      <p:ext uri="{BB962C8B-B14F-4D97-AF65-F5344CB8AC3E}">
        <p14:creationId xmlns:p14="http://schemas.microsoft.com/office/powerpoint/2010/main" val="7799716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id-ID" sz="2200" dirty="0" smtClean="0">
                <a:solidFill>
                  <a:schemeClr val="accent3">
                    <a:lumMod val="25000"/>
                  </a:schemeClr>
                </a:solidFill>
                <a:latin typeface="Abadi" panose="020B0604020104020204" pitchFamily="34" charset="0"/>
              </a:rPr>
              <a:t>We performed SQL queries to obtain some data like :</a:t>
            </a:r>
          </a:p>
          <a:p>
            <a:pPr marL="457200" indent="-457200">
              <a:lnSpc>
                <a:spcPct val="100000"/>
              </a:lnSpc>
              <a:spcBef>
                <a:spcPts val="1400"/>
              </a:spcBef>
              <a:buFont typeface="+mj-lt"/>
              <a:buAutoNum type="arabicPeriod"/>
            </a:pPr>
            <a:r>
              <a:rPr lang="id-ID" sz="2200" dirty="0" smtClean="0">
                <a:solidFill>
                  <a:schemeClr val="accent3">
                    <a:lumMod val="25000"/>
                  </a:schemeClr>
                </a:solidFill>
                <a:latin typeface="Abadi" panose="020B0604020104020204" pitchFamily="34" charset="0"/>
              </a:rPr>
              <a:t>Launch sites in space mission</a:t>
            </a:r>
          </a:p>
          <a:p>
            <a:pPr marL="457200" indent="-457200">
              <a:lnSpc>
                <a:spcPct val="100000"/>
              </a:lnSpc>
              <a:spcBef>
                <a:spcPts val="1400"/>
              </a:spcBef>
              <a:buFont typeface="+mj-lt"/>
              <a:buAutoNum type="arabicPeriod"/>
            </a:pPr>
            <a:r>
              <a:rPr lang="id-ID" sz="2200" dirty="0" smtClean="0">
                <a:solidFill>
                  <a:schemeClr val="accent3">
                    <a:lumMod val="25000"/>
                  </a:schemeClr>
                </a:solidFill>
                <a:latin typeface="Abadi" panose="020B0604020104020204" pitchFamily="34" charset="0"/>
              </a:rPr>
              <a:t>Total payload mass carried by booster</a:t>
            </a:r>
          </a:p>
          <a:p>
            <a:pPr marL="457200" indent="-457200">
              <a:lnSpc>
                <a:spcPct val="100000"/>
              </a:lnSpc>
              <a:spcBef>
                <a:spcPts val="1400"/>
              </a:spcBef>
              <a:buFont typeface="+mj-lt"/>
              <a:buAutoNum type="arabicPeriod"/>
            </a:pPr>
            <a:r>
              <a:rPr lang="id-ID" sz="2200" dirty="0" smtClean="0">
                <a:solidFill>
                  <a:schemeClr val="accent3">
                    <a:lumMod val="25000"/>
                  </a:schemeClr>
                </a:solidFill>
                <a:latin typeface="Abadi" panose="020B0604020104020204" pitchFamily="34" charset="0"/>
              </a:rPr>
              <a:t>Failed landing outcome and their booster versions</a:t>
            </a:r>
          </a:p>
          <a:p>
            <a:pPr marL="457200" indent="-457200">
              <a:lnSpc>
                <a:spcPct val="100000"/>
              </a:lnSpc>
              <a:spcBef>
                <a:spcPts val="1400"/>
              </a:spcBef>
              <a:buFont typeface="+mj-lt"/>
              <a:buAutoNum type="arabicPeriod"/>
            </a:pPr>
            <a:r>
              <a:rPr lang="id-ID" sz="2200" dirty="0" smtClean="0">
                <a:solidFill>
                  <a:schemeClr val="accent3">
                    <a:lumMod val="25000"/>
                  </a:schemeClr>
                </a:solidFill>
                <a:latin typeface="Abadi" panose="020B0604020104020204" pitchFamily="34" charset="0"/>
              </a:rPr>
              <a:t>Booster which carried maximum payload mass</a:t>
            </a:r>
          </a:p>
          <a:p>
            <a:pPr marL="457200" indent="-457200">
              <a:lnSpc>
                <a:spcPct val="100000"/>
              </a:lnSpc>
              <a:spcBef>
                <a:spcPts val="1400"/>
              </a:spcBef>
              <a:buFont typeface="+mj-lt"/>
              <a:buAutoNum type="arabicPeriod"/>
            </a:pPr>
            <a:r>
              <a:rPr lang="id-ID" sz="2200" dirty="0" smtClean="0">
                <a:solidFill>
                  <a:schemeClr val="accent3">
                    <a:lumMod val="25000"/>
                  </a:schemeClr>
                </a:solidFill>
                <a:latin typeface="Abadi" panose="020B0604020104020204" pitchFamily="34" charset="0"/>
              </a:rPr>
              <a:t>Count of landing outcome success or failure</a:t>
            </a:r>
          </a:p>
          <a:p>
            <a:pPr>
              <a:lnSpc>
                <a:spcPct val="100000"/>
              </a:lnSpc>
              <a:spcBef>
                <a:spcPts val="1400"/>
              </a:spcBef>
            </a:pPr>
            <a:r>
              <a:rPr lang="id-ID" sz="2200" dirty="0" smtClean="0">
                <a:solidFill>
                  <a:schemeClr val="accent3">
                    <a:lumMod val="25000"/>
                  </a:schemeClr>
                </a:solidFill>
                <a:latin typeface="Abadi" panose="020B0604020104020204" pitchFamily="34" charset="0"/>
              </a:rPr>
              <a:t>Link to the notebook is </a:t>
            </a:r>
            <a:r>
              <a:rPr lang="id-ID" sz="2200" dirty="0">
                <a:solidFill>
                  <a:schemeClr val="accent3">
                    <a:lumMod val="25000"/>
                  </a:schemeClr>
                </a:solidFill>
                <a:latin typeface="Abadi" panose="020B0604020104020204" pitchFamily="34" charset="0"/>
              </a:rPr>
              <a:t>https://github.com/izaljibrilly/Applied-Data-Science-Capstone/blob/main/EDA%20with%20SQL.ipynb</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737360"/>
            <a:ext cx="10515600" cy="4091940"/>
          </a:xfrm>
          <a:prstGeom prst="rect">
            <a:avLst/>
          </a:prstGeom>
        </p:spPr>
        <p:txBody>
          <a:bodyPr>
            <a:normAutofit/>
          </a:bodyPr>
          <a:lstStyle/>
          <a:p>
            <a:pPr>
              <a:lnSpc>
                <a:spcPct val="100000"/>
              </a:lnSpc>
              <a:spcBef>
                <a:spcPts val="1400"/>
              </a:spcBef>
            </a:pPr>
            <a:r>
              <a:rPr lang="id-ID" sz="2200" dirty="0" smtClean="0">
                <a:solidFill>
                  <a:schemeClr val="accent3">
                    <a:lumMod val="25000"/>
                  </a:schemeClr>
                </a:solidFill>
                <a:latin typeface="Abadi" panose="020B0604020104020204" pitchFamily="34" charset="0"/>
              </a:rPr>
              <a:t>We created map that marked all launch sites, and using marker we can see where place has a successful landing and failure landing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id-ID" sz="2200" dirty="0" smtClean="0">
                <a:solidFill>
                  <a:schemeClr val="accent3">
                    <a:lumMod val="25000"/>
                  </a:schemeClr>
                </a:solidFill>
                <a:latin typeface="Abadi" panose="020B0604020104020204" pitchFamily="34" charset="0"/>
              </a:rPr>
              <a:t>Marker, circles and lines to identify success or failed launches for each site on the map. Then do some calculations the distances between a launch site to its proximities such as railway and highway</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id-ID" sz="2200" dirty="0" smtClean="0">
                <a:solidFill>
                  <a:schemeClr val="accent3">
                    <a:lumMod val="25000"/>
                  </a:schemeClr>
                </a:solidFill>
                <a:latin typeface="Abadi" panose="020B0604020104020204" pitchFamily="34" charset="0"/>
              </a:rPr>
              <a:t>The link to the notebook is </a:t>
            </a:r>
            <a:r>
              <a:rPr lang="id-ID" sz="2200" dirty="0">
                <a:solidFill>
                  <a:schemeClr val="accent3">
                    <a:lumMod val="25000"/>
                  </a:schemeClr>
                </a:solidFill>
                <a:latin typeface="Abadi" panose="020B0604020104020204" pitchFamily="34" charset="0"/>
              </a:rPr>
              <a:t>https://github.com/izaljibrilly/Applied-Data-Science-Capstone/blob/main/Interactive%20Visual%20Analytics%20Folium.ipynb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920241"/>
            <a:ext cx="10515601" cy="4023360"/>
          </a:xfrm>
          <a:prstGeom prst="rect">
            <a:avLst/>
          </a:prstGeom>
        </p:spPr>
        <p:txBody>
          <a:bodyPr vert="horz" lIns="91440" tIns="45720" rIns="91440" bIns="45720" rtlCol="0" anchor="t">
            <a:normAutofit/>
          </a:bodyPr>
          <a:lstStyle/>
          <a:p>
            <a:pPr>
              <a:lnSpc>
                <a:spcPct val="100000"/>
              </a:lnSpc>
              <a:spcBef>
                <a:spcPts val="1400"/>
              </a:spcBef>
            </a:pPr>
            <a:r>
              <a:rPr lang="id-ID" sz="2200" dirty="0" smtClean="0">
                <a:solidFill>
                  <a:schemeClr val="accent3">
                    <a:lumMod val="25000"/>
                  </a:schemeClr>
                </a:solidFill>
                <a:latin typeface="Abadi" panose="020B0604020104020204" pitchFamily="34" charset="0"/>
              </a:rPr>
              <a:t>We built a dashboard using Plotly Dash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Pie chart can be selected to show distribution of successful landings across all launch sites and  can be selected to show individual launch site success rates.</a:t>
            </a:r>
          </a:p>
          <a:p>
            <a:r>
              <a:rPr lang="en-US" sz="2200" dirty="0">
                <a:latin typeface="Abadi" panose="020B0604020104020204"/>
              </a:rPr>
              <a:t>We plotted scatter graph showing the relationship with Outcome and Payload Mass (Kg) for the different booster </a:t>
            </a:r>
            <a:r>
              <a:rPr lang="en-US" sz="2200" dirty="0" smtClean="0">
                <a:latin typeface="Abadi" panose="020B0604020104020204"/>
              </a:rPr>
              <a:t>version</a:t>
            </a:r>
            <a:r>
              <a:rPr lang="id-ID" sz="2200" dirty="0" smtClean="0">
                <a:latin typeface="Abadi" panose="020B0604020104020204"/>
              </a:rPr>
              <a:t>.</a:t>
            </a:r>
          </a:p>
          <a:p>
            <a:r>
              <a:rPr lang="id-ID" sz="2200" dirty="0" smtClean="0">
                <a:latin typeface="Abadi" panose="020B0604020104020204"/>
              </a:rPr>
              <a:t>The link to the notebook is </a:t>
            </a:r>
            <a:r>
              <a:rPr lang="id-ID" sz="2200" dirty="0">
                <a:latin typeface="Abadi" panose="020B0604020104020204"/>
              </a:rPr>
              <a:t>https://github.com/izaljibrilly/Applied-Data-Science-Capstone/blob/main/app.py</a:t>
            </a:r>
            <a:endParaRPr lang="en-US" sz="2200" dirty="0">
              <a:latin typeface="Abadi" panose="020B0604020104020204"/>
            </a:endParaRPr>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10515601" cy="4351338"/>
          </a:xfrm>
          <a:prstGeom prst="rect">
            <a:avLst/>
          </a:prstGeom>
        </p:spPr>
        <p:txBody>
          <a:bodyPr>
            <a:normAutofit/>
          </a:bodyPr>
          <a:lstStyle/>
          <a:p>
            <a:pPr>
              <a:lnSpc>
                <a:spcPct val="100000"/>
              </a:lnSpc>
              <a:spcBef>
                <a:spcPts val="1400"/>
              </a:spcBef>
            </a:pPr>
            <a:r>
              <a:rPr lang="id-ID" sz="2200" dirty="0" smtClean="0">
                <a:solidFill>
                  <a:schemeClr val="accent3">
                    <a:lumMod val="25000"/>
                  </a:schemeClr>
                </a:solidFill>
                <a:latin typeface="Abadi" panose="020B0604020104020204" pitchFamily="34" charset="0"/>
              </a:rPr>
              <a:t>We performed data standardize and take the data to train and test split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id-ID" sz="2200" dirty="0" smtClean="0">
                <a:solidFill>
                  <a:schemeClr val="accent3">
                    <a:lumMod val="25000"/>
                  </a:schemeClr>
                </a:solidFill>
                <a:latin typeface="Abadi" panose="020B0604020104020204" pitchFamily="34" charset="0"/>
              </a:rPr>
              <a:t>Algorithms that used to predict rocket landing are Logistic Regression, Support Vector Machine, Decision Tree Classifier and K Nearest Neighbors Classifier</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id-ID" sz="2200" dirty="0" smtClean="0">
                <a:solidFill>
                  <a:schemeClr val="accent3">
                    <a:lumMod val="25000"/>
                  </a:schemeClr>
                </a:solidFill>
                <a:latin typeface="Abadi" panose="020B0604020104020204" pitchFamily="34" charset="0"/>
              </a:rPr>
              <a:t>The link to the notebook is </a:t>
            </a:r>
            <a:r>
              <a:rPr lang="id-ID" sz="2200" dirty="0">
                <a:solidFill>
                  <a:schemeClr val="accent3">
                    <a:lumMod val="25000"/>
                  </a:schemeClr>
                </a:solidFill>
                <a:latin typeface="Abadi" panose="020B0604020104020204" pitchFamily="34" charset="0"/>
              </a:rPr>
              <a:t>https://github.com/izaljibrilly/Applied-Data-Science-Capstone/blob/main/Machine%20Learning%20Prediction.ipynb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Picture 4"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011" y="1572491"/>
            <a:ext cx="3612202" cy="2383871"/>
          </a:xfrm>
          <a:prstGeom prst="rect">
            <a:avLst/>
          </a:prstGeom>
        </p:spPr>
      </p:pic>
      <p:pic>
        <p:nvPicPr>
          <p:cNvPr id="6" name="Picture 5"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07052" y="1449265"/>
            <a:ext cx="3978559" cy="2414395"/>
          </a:xfrm>
          <a:prstGeom prst="rect">
            <a:avLst/>
          </a:prstGeom>
        </p:spPr>
      </p:pic>
      <p:pic>
        <p:nvPicPr>
          <p:cNvPr id="9" name="Picture 8" descr="Screen Clippi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65260" y="3863660"/>
            <a:ext cx="3525102" cy="2634451"/>
          </a:xfrm>
          <a:prstGeom prst="rect">
            <a:avLst/>
          </a:prstGeom>
        </p:spPr>
      </p:pic>
    </p:spTree>
    <p:extLst>
      <p:ext uri="{BB962C8B-B14F-4D97-AF65-F5344CB8AC3E}">
        <p14:creationId xmlns:p14="http://schemas.microsoft.com/office/powerpoint/2010/main" val="3210089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3" y="1531620"/>
            <a:ext cx="10420638" cy="1051560"/>
          </a:xfrm>
          <a:prstGeom prst="rect">
            <a:avLst/>
          </a:prstGeom>
        </p:spPr>
        <p:txBody>
          <a:bodyPr>
            <a:normAutofit/>
          </a:bodyPr>
          <a:lstStyle/>
          <a:p>
            <a:pPr>
              <a:lnSpc>
                <a:spcPct val="100000"/>
              </a:lnSpc>
              <a:spcBef>
                <a:spcPts val="1400"/>
              </a:spcBef>
            </a:pPr>
            <a:r>
              <a:rPr lang="id-ID" sz="2200" dirty="0" smtClean="0">
                <a:solidFill>
                  <a:schemeClr val="accent3">
                    <a:lumMod val="25000"/>
                  </a:schemeClr>
                </a:solidFill>
                <a:latin typeface="Abadi" panose="020B0604020104020204" pitchFamily="34" charset="0"/>
              </a:rPr>
              <a:t>From the plot, we can know relationship between flight number and launch site. Launch site CCAFS LFC 40 have a more flight number than other launch sites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 y="3230345"/>
            <a:ext cx="10741608" cy="2645213"/>
          </a:xfrm>
          <a:prstGeom prst="rect">
            <a:avLst/>
          </a:prstGeom>
        </p:spPr>
      </p:pic>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1663199"/>
            <a:ext cx="10515600" cy="1354321"/>
          </a:xfrm>
          <a:prstGeom prst="rect">
            <a:avLst/>
          </a:prstGeom>
        </p:spPr>
        <p:txBody>
          <a:bodyPr>
            <a:normAutofit/>
          </a:bodyPr>
          <a:lstStyle/>
          <a:p>
            <a:pPr>
              <a:lnSpc>
                <a:spcPct val="100000"/>
              </a:lnSpc>
              <a:spcBef>
                <a:spcPts val="1400"/>
              </a:spcBef>
            </a:pPr>
            <a:r>
              <a:rPr lang="id-ID" sz="2200" dirty="0">
                <a:solidFill>
                  <a:schemeClr val="accent3">
                    <a:lumMod val="25000"/>
                  </a:schemeClr>
                </a:solidFill>
                <a:latin typeface="Abadi" panose="020B0604020104020204" pitchFamily="34" charset="0"/>
              </a:rPr>
              <a:t>From the plot, we can know relationship </a:t>
            </a:r>
            <a:r>
              <a:rPr lang="id-ID" sz="2200" dirty="0" smtClean="0">
                <a:solidFill>
                  <a:schemeClr val="accent3">
                    <a:lumMod val="25000"/>
                  </a:schemeClr>
                </a:solidFill>
                <a:latin typeface="Abadi" panose="020B0604020104020204" pitchFamily="34" charset="0"/>
              </a:rPr>
              <a:t>between payload and launch site. There is more launch site in flight number CCAFS LFC 40 that carry payload less than 8000 Kg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0" y="3547300"/>
            <a:ext cx="11794873" cy="2267729"/>
          </a:xfrm>
          <a:prstGeom prst="rect">
            <a:avLst/>
          </a:prstGeom>
        </p:spPr>
      </p:pic>
    </p:spTree>
    <p:extLst>
      <p:ext uri="{BB962C8B-B14F-4D97-AF65-F5344CB8AC3E}">
        <p14:creationId xmlns:p14="http://schemas.microsoft.com/office/powerpoint/2010/main" val="38697892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587131" y="2635675"/>
            <a:ext cx="5379329" cy="2233505"/>
          </a:xfrm>
          <a:prstGeom prst="rect">
            <a:avLst/>
          </a:prstGeom>
        </p:spPr>
        <p:txBody>
          <a:bodyPr>
            <a:normAutofit/>
          </a:bodyPr>
          <a:lstStyle/>
          <a:p>
            <a:pPr algn="just">
              <a:lnSpc>
                <a:spcPct val="100000"/>
              </a:lnSpc>
              <a:spcBef>
                <a:spcPts val="1400"/>
              </a:spcBef>
            </a:pPr>
            <a:r>
              <a:rPr lang="id-ID" sz="2200" dirty="0">
                <a:solidFill>
                  <a:schemeClr val="accent3">
                    <a:lumMod val="25000"/>
                  </a:schemeClr>
                </a:solidFill>
                <a:latin typeface="Abadi" panose="020B0604020104020204" pitchFamily="34" charset="0"/>
              </a:rPr>
              <a:t>From the plot, we can know relationship </a:t>
            </a:r>
            <a:r>
              <a:rPr lang="id-ID" sz="2200" dirty="0" smtClean="0">
                <a:solidFill>
                  <a:schemeClr val="accent3">
                    <a:lumMod val="25000"/>
                  </a:schemeClr>
                </a:solidFill>
                <a:latin typeface="Abadi" panose="020B0604020104020204" pitchFamily="34" charset="0"/>
              </a:rPr>
              <a:t>between success rate and orbit type. There are 100% successful landing on ES-L1 orbit, Geosynchronous Equatorial Orbit, Highly Elliptical Orbit and Sun Synchronous Orbit.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49339" y="2087035"/>
            <a:ext cx="5136271" cy="3432984"/>
          </a:xfrm>
          <a:prstGeom prst="rect">
            <a:avLst/>
          </a:prstGeom>
        </p:spPr>
      </p:pic>
    </p:spTree>
    <p:extLst>
      <p:ext uri="{BB962C8B-B14F-4D97-AF65-F5344CB8AC3E}">
        <p14:creationId xmlns:p14="http://schemas.microsoft.com/office/powerpoint/2010/main" val="800901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36392"/>
            <a:ext cx="10515600" cy="1336384"/>
          </a:xfrm>
          <a:prstGeom prst="rect">
            <a:avLst/>
          </a:prstGeom>
        </p:spPr>
        <p:txBody>
          <a:bodyPr>
            <a:normAutofit/>
          </a:bodyPr>
          <a:lstStyle/>
          <a:p>
            <a:pPr>
              <a:lnSpc>
                <a:spcPct val="100000"/>
              </a:lnSpc>
              <a:spcBef>
                <a:spcPts val="1400"/>
              </a:spcBef>
            </a:pPr>
            <a:r>
              <a:rPr lang="id-ID" sz="2200" dirty="0">
                <a:solidFill>
                  <a:schemeClr val="accent3">
                    <a:lumMod val="25000"/>
                  </a:schemeClr>
                </a:solidFill>
                <a:latin typeface="Abadi" panose="020B0604020104020204" pitchFamily="34" charset="0"/>
              </a:rPr>
              <a:t>From the plot, we can know relationship </a:t>
            </a:r>
            <a:r>
              <a:rPr lang="id-ID" sz="2200" dirty="0" smtClean="0">
                <a:solidFill>
                  <a:schemeClr val="accent3">
                    <a:lumMod val="25000"/>
                  </a:schemeClr>
                </a:solidFill>
                <a:latin typeface="Abadi" panose="020B0604020104020204" pitchFamily="34" charset="0"/>
              </a:rPr>
              <a:t>between flight number and orbit type. There is a high success rate in Low Eart Orbit than other type of orbit.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7410" y="3615977"/>
            <a:ext cx="11340802" cy="2296225"/>
          </a:xfrm>
          <a:prstGeom prst="rect">
            <a:avLst/>
          </a:prstGeom>
        </p:spPr>
      </p:pic>
    </p:spTree>
    <p:extLst>
      <p:ext uri="{BB962C8B-B14F-4D97-AF65-F5344CB8AC3E}">
        <p14:creationId xmlns:p14="http://schemas.microsoft.com/office/powerpoint/2010/main" val="11067275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0" y="2057400"/>
            <a:ext cx="10687961" cy="1348740"/>
          </a:xfrm>
          <a:prstGeom prst="rect">
            <a:avLst/>
          </a:prstGeom>
        </p:spPr>
        <p:txBody>
          <a:bodyPr>
            <a:normAutofit/>
          </a:bodyPr>
          <a:lstStyle/>
          <a:p>
            <a:pPr>
              <a:lnSpc>
                <a:spcPct val="100000"/>
              </a:lnSpc>
              <a:spcBef>
                <a:spcPts val="1400"/>
              </a:spcBef>
            </a:pPr>
            <a:r>
              <a:rPr lang="id-ID" sz="2200" dirty="0">
                <a:solidFill>
                  <a:schemeClr val="accent3">
                    <a:lumMod val="25000"/>
                  </a:schemeClr>
                </a:solidFill>
                <a:latin typeface="Abadi" panose="020B0604020104020204" pitchFamily="34" charset="0"/>
              </a:rPr>
              <a:t>From the plot, we can know relationship </a:t>
            </a:r>
            <a:r>
              <a:rPr lang="id-ID" sz="2200" dirty="0" smtClean="0">
                <a:solidFill>
                  <a:schemeClr val="accent3">
                    <a:lumMod val="25000"/>
                  </a:schemeClr>
                </a:solidFill>
                <a:latin typeface="Abadi" panose="020B0604020104020204" pitchFamily="34" charset="0"/>
              </a:rPr>
              <a:t>between payload and orbit type. There is high successful landing on heavy payload in Low Earth Orbit and International Space Station Orbit.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 y="3440987"/>
            <a:ext cx="11904861" cy="2506287"/>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4373489" cy="1473543"/>
          </a:xfrm>
          <a:prstGeom prst="rect">
            <a:avLst/>
          </a:prstGeom>
        </p:spPr>
        <p:txBody>
          <a:bodyPr>
            <a:normAutofit/>
          </a:bodyPr>
          <a:lstStyle/>
          <a:p>
            <a:pPr>
              <a:lnSpc>
                <a:spcPct val="100000"/>
              </a:lnSpc>
              <a:spcBef>
                <a:spcPts val="1400"/>
              </a:spcBef>
            </a:pPr>
            <a:r>
              <a:rPr lang="en-CA" sz="2200" dirty="0" smtClean="0">
                <a:solidFill>
                  <a:schemeClr val="accent3">
                    <a:lumMod val="25000"/>
                  </a:schemeClr>
                </a:solidFill>
                <a:latin typeface="Abadi" panose="020B0604020104020204" pitchFamily="34" charset="0"/>
              </a:rPr>
              <a:t>F</a:t>
            </a:r>
            <a:r>
              <a:rPr lang="id-ID" sz="2200" dirty="0" smtClean="0">
                <a:solidFill>
                  <a:schemeClr val="accent3">
                    <a:lumMod val="25000"/>
                  </a:schemeClr>
                </a:solidFill>
                <a:latin typeface="Abadi" panose="020B0604020104020204" pitchFamily="34" charset="0"/>
              </a:rPr>
              <a:t>rom the trend we can know that </a:t>
            </a:r>
            <a:r>
              <a:rPr lang="en-US" sz="2200" dirty="0">
                <a:solidFill>
                  <a:schemeClr val="accent3">
                    <a:lumMod val="25000"/>
                  </a:schemeClr>
                </a:solidFill>
                <a:latin typeface="Abadi" panose="020B0604020104020204" pitchFamily="34" charset="0"/>
              </a:rPr>
              <a:t>the </a:t>
            </a:r>
            <a:r>
              <a:rPr lang="en-US" sz="2200" dirty="0" smtClean="0">
                <a:solidFill>
                  <a:schemeClr val="accent3">
                    <a:lumMod val="25000"/>
                  </a:schemeClr>
                </a:solidFill>
                <a:latin typeface="Abadi" panose="020B0604020104020204" pitchFamily="34" charset="0"/>
              </a:rPr>
              <a:t>s</a:t>
            </a:r>
            <a:r>
              <a:rPr lang="id-ID" sz="2200" dirty="0" smtClean="0">
                <a:solidFill>
                  <a:schemeClr val="accent3">
                    <a:lumMod val="25000"/>
                  </a:schemeClr>
                </a:solidFill>
                <a:latin typeface="Abadi" panose="020B0604020104020204" pitchFamily="34" charset="0"/>
              </a:rPr>
              <a:t>uccess</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rate since 2013 kept increasing till </a:t>
            </a:r>
            <a:r>
              <a:rPr lang="en-US" sz="2200" dirty="0" smtClean="0">
                <a:solidFill>
                  <a:schemeClr val="accent3">
                    <a:lumMod val="25000"/>
                  </a:schemeClr>
                </a:solidFill>
                <a:latin typeface="Abadi" panose="020B0604020104020204" pitchFamily="34" charset="0"/>
              </a:rPr>
              <a:t>2020</a:t>
            </a:r>
            <a:r>
              <a:rPr lang="id-ID" sz="2200" dirty="0" smtClean="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08261" y="2057283"/>
            <a:ext cx="6013021" cy="396829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982470"/>
            <a:ext cx="4830690" cy="1694815"/>
          </a:xfrm>
          <a:prstGeom prst="rect">
            <a:avLst/>
          </a:prstGeom>
        </p:spPr>
        <p:txBody>
          <a:bodyPr>
            <a:normAutofit/>
          </a:bodyPr>
          <a:lstStyle/>
          <a:p>
            <a:pPr>
              <a:lnSpc>
                <a:spcPct val="100000"/>
              </a:lnSpc>
              <a:spcBef>
                <a:spcPts val="1400"/>
              </a:spcBef>
            </a:pPr>
            <a:r>
              <a:rPr lang="id-ID" sz="2200" dirty="0" smtClean="0">
                <a:solidFill>
                  <a:schemeClr val="accent3">
                    <a:lumMod val="25000"/>
                  </a:schemeClr>
                </a:solidFill>
                <a:latin typeface="Abadi" panose="020B0604020104020204" pitchFamily="34" charset="0"/>
              </a:rPr>
              <a:t>We can get all of launch site names with DISTINCT query, and the result there are 4 launch site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7811" y="1956434"/>
            <a:ext cx="5054634" cy="4069139"/>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514158"/>
            <a:ext cx="10687961" cy="1374775"/>
          </a:xfrm>
          <a:prstGeom prst="rect">
            <a:avLst/>
          </a:prstGeom>
        </p:spPr>
        <p:txBody>
          <a:bodyPr>
            <a:normAutofit/>
          </a:bodyPr>
          <a:lstStyle/>
          <a:p>
            <a:pPr>
              <a:lnSpc>
                <a:spcPct val="100000"/>
              </a:lnSpc>
              <a:spcBef>
                <a:spcPts val="1400"/>
              </a:spcBef>
            </a:pPr>
            <a:r>
              <a:rPr lang="id-ID" sz="2200" dirty="0" smtClean="0">
                <a:solidFill>
                  <a:schemeClr val="accent3">
                    <a:lumMod val="25000"/>
                  </a:schemeClr>
                </a:solidFill>
                <a:latin typeface="Abadi" panose="020B0604020104020204" pitchFamily="34" charset="0"/>
              </a:rPr>
              <a:t>We can get launch site names begin with CCA using WHERE and LIKE syntax. There are 5 results and the name is CCAFS LC-40</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0149" y="2319467"/>
            <a:ext cx="9045172" cy="428988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2515435"/>
            <a:ext cx="5245779" cy="2569912"/>
          </a:xfrm>
          <a:prstGeom prst="rect">
            <a:avLst/>
          </a:prstGeom>
        </p:spPr>
        <p:txBody>
          <a:bodyPr>
            <a:normAutofit/>
          </a:bodyPr>
          <a:lstStyle/>
          <a:p>
            <a:pPr>
              <a:lnSpc>
                <a:spcPct val="100000"/>
              </a:lnSpc>
              <a:spcBef>
                <a:spcPts val="1400"/>
              </a:spcBef>
            </a:pPr>
            <a:r>
              <a:rPr lang="id-ID" sz="2200" dirty="0" smtClean="0">
                <a:solidFill>
                  <a:schemeClr val="accent3">
                    <a:lumMod val="25000"/>
                  </a:schemeClr>
                </a:solidFill>
                <a:latin typeface="Abadi" panose="020B0604020104020204" pitchFamily="34" charset="0"/>
              </a:rPr>
              <a:t>We can calculate total payload mass using SUM syntax to sum PayloadMassKG column then using LIKE syntax to find customer like NASA CRS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9360" y="2326828"/>
            <a:ext cx="5491927" cy="2414446"/>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2054862"/>
            <a:ext cx="4510650" cy="2152015"/>
          </a:xfrm>
          <a:prstGeom prst="rect">
            <a:avLst/>
          </a:prstGeom>
        </p:spPr>
        <p:txBody>
          <a:bodyPr>
            <a:normAutofit/>
          </a:bodyPr>
          <a:lstStyle/>
          <a:p>
            <a:pPr>
              <a:lnSpc>
                <a:spcPct val="100000"/>
              </a:lnSpc>
              <a:spcBef>
                <a:spcPts val="1400"/>
              </a:spcBef>
            </a:pPr>
            <a:r>
              <a:rPr lang="id-ID" sz="2200" dirty="0" smtClean="0">
                <a:solidFill>
                  <a:schemeClr val="accent3">
                    <a:lumMod val="25000"/>
                  </a:schemeClr>
                </a:solidFill>
                <a:latin typeface="Abadi" panose="020B0604020104020204" pitchFamily="34" charset="0"/>
              </a:rPr>
              <a:t>We can calculate average payload mass by booster version F9 v1.1 using AVG syntax and WHERE clause to find F9 v1.1</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1433" y="2054862"/>
            <a:ext cx="5984546" cy="256285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4556370" cy="4351338"/>
          </a:xfrm>
          <a:prstGeom prst="rect">
            <a:avLst/>
          </a:prstGeom>
        </p:spPr>
        <p:txBody>
          <a:bodyPr lIns="91440" tIns="45720" rIns="91440" bIns="45720" anchor="t">
            <a:normAutofit/>
          </a:bodyPr>
          <a:lstStyle/>
          <a:p>
            <a:pPr>
              <a:lnSpc>
                <a:spcPct val="100000"/>
              </a:lnSpc>
              <a:spcBef>
                <a:spcPts val="1400"/>
              </a:spcBef>
            </a:pPr>
            <a:r>
              <a:rPr lang="id-ID" sz="2200" dirty="0" smtClean="0">
                <a:solidFill>
                  <a:schemeClr val="accent3">
                    <a:lumMod val="25000"/>
                  </a:schemeClr>
                </a:solidFill>
                <a:latin typeface="Abadi"/>
              </a:rPr>
              <a:t>We can find first successful ground landing by finding minimum date and using LIKE clause to find ‘Success (ground pad)’</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1824" y="1825625"/>
            <a:ext cx="6241404" cy="263207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32851" y="2237105"/>
            <a:ext cx="4853550" cy="2380615"/>
          </a:xfrm>
          <a:prstGeom prst="rect">
            <a:avLst/>
          </a:prstGeom>
        </p:spPr>
        <p:txBody>
          <a:bodyPr lIns="91440" tIns="45720" rIns="91440" bIns="45720" anchor="t">
            <a:normAutofit/>
          </a:bodyPr>
          <a:lstStyle/>
          <a:p>
            <a:pPr algn="just">
              <a:lnSpc>
                <a:spcPct val="100000"/>
              </a:lnSpc>
              <a:spcBef>
                <a:spcPts val="1400"/>
              </a:spcBef>
            </a:pPr>
            <a:r>
              <a:rPr lang="id-ID" sz="2200" dirty="0" smtClean="0">
                <a:solidFill>
                  <a:schemeClr val="accent3">
                    <a:lumMod val="25000"/>
                  </a:schemeClr>
                </a:solidFill>
                <a:latin typeface="Abadi"/>
              </a:rPr>
              <a:t>We can find successful drone ship landing using WHERE clause to find ‘success (drone ship)’ and limit the payload value using AND syntax greater than 4000 and lower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3561" y="1744375"/>
            <a:ext cx="5662050" cy="402951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770011" y="2537461"/>
            <a:ext cx="10687961" cy="253746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lnSpc>
                <a:spcPct val="100000"/>
              </a:lnSpc>
              <a:spcBef>
                <a:spcPts val="1400"/>
              </a:spcBef>
            </a:pPr>
            <a:r>
              <a:rPr lang="id-ID" sz="2200" dirty="0" smtClean="0">
                <a:solidFill>
                  <a:schemeClr val="accent3">
                    <a:lumMod val="25000"/>
                  </a:schemeClr>
                </a:solidFill>
                <a:latin typeface="Abadi" panose="020B0604020104020204" pitchFamily="34" charset="0"/>
              </a:rPr>
              <a:t>First methodology is collecting data from public SpaceX API and SpaceX Wikipedia web page through API and Web Scraping. Data Wrangling from SpaceX dataset. Exploratory data analysis with SQL and Data Visualization. Find a successful landing using visual analytics with Folium. Predict next successful landing using Machine Learning Prediction.</a:t>
            </a:r>
          </a:p>
          <a:p>
            <a:pPr algn="just">
              <a:lnSpc>
                <a:spcPct val="100000"/>
              </a:lnSpc>
              <a:spcBef>
                <a:spcPts val="1400"/>
              </a:spcBef>
            </a:pPr>
            <a:r>
              <a:rPr lang="id-ID" sz="2200" dirty="0" smtClean="0">
                <a:solidFill>
                  <a:schemeClr val="accent3">
                    <a:lumMod val="25000"/>
                  </a:schemeClr>
                </a:solidFill>
                <a:latin typeface="Abadi" panose="020B0604020104020204" pitchFamily="34" charset="0"/>
              </a:rPr>
              <a:t>Results in this presentation are exploratory data analysis, interactive visual analytics and result from machine learning prediction</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2625725"/>
            <a:ext cx="3824850" cy="2906395"/>
          </a:xfrm>
          <a:prstGeom prst="rect">
            <a:avLst/>
          </a:prstGeom>
        </p:spPr>
        <p:txBody>
          <a:bodyPr>
            <a:normAutofit/>
          </a:bodyPr>
          <a:lstStyle/>
          <a:p>
            <a:pPr algn="just">
              <a:lnSpc>
                <a:spcPct val="100000"/>
              </a:lnSpc>
              <a:spcBef>
                <a:spcPts val="1400"/>
              </a:spcBef>
            </a:pPr>
            <a:r>
              <a:rPr lang="id-ID" sz="2200" dirty="0" smtClean="0">
                <a:solidFill>
                  <a:schemeClr val="accent3">
                    <a:lumMod val="25000"/>
                  </a:schemeClr>
                </a:solidFill>
                <a:latin typeface="Abadi" panose="020B0604020104020204" pitchFamily="34" charset="0"/>
              </a:rPr>
              <a:t>We can find total number of successful and failure using COUNT syntax and LIKE clause to find ‘Success%’ and ‘Failure%’ in Mission Outcome column</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5088" y="1633934"/>
            <a:ext cx="4896172" cy="4663503"/>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4464930" cy="2814955"/>
          </a:xfrm>
          <a:prstGeom prst="rect">
            <a:avLst/>
          </a:prstGeom>
        </p:spPr>
        <p:txBody>
          <a:bodyPr>
            <a:normAutofit/>
          </a:bodyPr>
          <a:lstStyle/>
          <a:p>
            <a:pPr algn="just">
              <a:lnSpc>
                <a:spcPct val="100000"/>
              </a:lnSpc>
              <a:spcBef>
                <a:spcPts val="1400"/>
              </a:spcBef>
            </a:pPr>
            <a:r>
              <a:rPr lang="id-ID" sz="2200" dirty="0" smtClean="0">
                <a:solidFill>
                  <a:schemeClr val="accent3">
                    <a:lumMod val="25000"/>
                  </a:schemeClr>
                </a:solidFill>
                <a:latin typeface="Abadi" panose="020B0604020104020204" pitchFamily="34" charset="0"/>
              </a:rPr>
              <a:t>We can list booster that carried maximum payload using MAX syntax in subquery and order it by booster version. There are 12 result of booster version.</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9527" y="1459821"/>
            <a:ext cx="4372585" cy="517279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655711" y="2374265"/>
            <a:ext cx="5013570" cy="2586355"/>
          </a:xfrm>
          <a:prstGeom prst="rect">
            <a:avLst/>
          </a:prstGeom>
        </p:spPr>
        <p:txBody>
          <a:bodyPr lIns="91440" tIns="45720" rIns="91440" bIns="45720" anchor="t">
            <a:normAutofit/>
          </a:bodyPr>
          <a:lstStyle/>
          <a:p>
            <a:pPr algn="just">
              <a:lnSpc>
                <a:spcPct val="100000"/>
              </a:lnSpc>
              <a:spcBef>
                <a:spcPts val="1400"/>
              </a:spcBef>
            </a:pPr>
            <a:r>
              <a:rPr lang="id-ID" sz="2200" dirty="0" smtClean="0">
                <a:solidFill>
                  <a:schemeClr val="accent3">
                    <a:lumMod val="25000"/>
                  </a:schemeClr>
                </a:solidFill>
                <a:latin typeface="Abadi"/>
              </a:rPr>
              <a:t>We can list failed landing outcome, booster version and launch site using LIKE clause to find ‘Failure (drone ship)’ and BETWEEN clause to find date between 1st january in 2015 and 31th december 2015.</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7811" y="2154556"/>
            <a:ext cx="6019407" cy="296608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4030589" cy="4351338"/>
          </a:xfrm>
          <a:prstGeom prst="rect">
            <a:avLst/>
          </a:prstGeom>
        </p:spPr>
        <p:txBody>
          <a:bodyPr lIns="91440" tIns="45720" rIns="91440" bIns="45720" anchor="t"/>
          <a:lstStyle/>
          <a:p>
            <a:pPr algn="just">
              <a:lnSpc>
                <a:spcPct val="100000"/>
              </a:lnSpc>
              <a:spcBef>
                <a:spcPts val="1400"/>
              </a:spcBef>
            </a:pPr>
            <a:r>
              <a:rPr lang="id-ID" sz="2200" dirty="0" smtClean="0">
                <a:solidFill>
                  <a:schemeClr val="accent3">
                    <a:lumMod val="25000"/>
                  </a:schemeClr>
                </a:solidFill>
                <a:latin typeface="Abadi"/>
              </a:rPr>
              <a:t>Finally we can rank the landing outcomes between 2010 and 2017 using COUNT syntax to count LandingOutcome column, BETWEEN clause to bound the date and year, GROUP BY syntax to group LandingOutcome column and ORDER BY syntax to order LandingOutcome descending.</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5152" y="1459901"/>
            <a:ext cx="5150468" cy="483070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id-ID" dirty="0" smtClean="0">
                <a:solidFill>
                  <a:srgbClr val="0B49CB"/>
                </a:solidFill>
                <a:latin typeface="Abadi"/>
              </a:rPr>
              <a:t>Launch Sites Maps From Florida To California</a:t>
            </a:r>
            <a:endParaRPr lang="en-US" dirty="0">
              <a:solidFill>
                <a:srgbClr val="0B49CB"/>
              </a:solidFill>
              <a:latin typeface="Abadi"/>
            </a:endParaRPr>
          </a:p>
        </p:txBody>
      </p:sp>
      <p:pic>
        <p:nvPicPr>
          <p:cNvPr id="4" name="Picture 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8631" y="1589448"/>
            <a:ext cx="9445406" cy="4605611"/>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47150" y="1459865"/>
            <a:ext cx="10687962" cy="986155"/>
          </a:xfrm>
          <a:prstGeom prst="rect">
            <a:avLst/>
          </a:prstGeom>
        </p:spPr>
        <p:txBody>
          <a:bodyPr lIns="91440" tIns="45720" rIns="91440" bIns="45720" anchor="t">
            <a:normAutofit/>
          </a:bodyPr>
          <a:lstStyle/>
          <a:p>
            <a:pPr>
              <a:lnSpc>
                <a:spcPct val="100000"/>
              </a:lnSpc>
              <a:spcBef>
                <a:spcPts val="1400"/>
              </a:spcBef>
            </a:pPr>
            <a:r>
              <a:rPr lang="id-ID" sz="2200" dirty="0" smtClean="0">
                <a:solidFill>
                  <a:schemeClr val="accent3">
                    <a:lumMod val="25000"/>
                  </a:schemeClr>
                </a:solidFill>
                <a:latin typeface="Abadi"/>
              </a:rPr>
              <a:t>Florida launch sites and California launch sites are marked with green and red markers. Green markers show successful landing and red markers show failure landing.</a:t>
            </a: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id-ID" dirty="0" smtClean="0">
                <a:solidFill>
                  <a:srgbClr val="0B49CB"/>
                </a:solidFill>
                <a:latin typeface="Abadi"/>
              </a:rPr>
              <a:t>Marker Cluster To Show Launch Sites</a:t>
            </a:r>
            <a:endParaRPr lang="en-US" dirty="0">
              <a:solidFill>
                <a:srgbClr val="0B49CB"/>
              </a:solidFill>
              <a:latin typeface="Abadi"/>
            </a:endParaRPr>
          </a:p>
        </p:txBody>
      </p:sp>
      <p:pic>
        <p:nvPicPr>
          <p:cNvPr id="6" name="Content Placeholder 3">
            <a:extLst>
              <a:ext uri="{FF2B5EF4-FFF2-40B4-BE49-F238E27FC236}">
                <a16:creationId xmlns="" xmlns:a16="http://schemas.microsoft.com/office/drawing/2014/main" xmlns:lc="http://schemas.openxmlformats.org/drawingml/2006/lockedCanvas" id="{545859BE-C488-4415-B455-A8E223C13405}"/>
              </a:ext>
            </a:extLst>
          </p:cNvPr>
          <p:cNvPicPr>
            <a:picLocks noGrp="1" noChangeAspect="1"/>
          </p:cNvPicPr>
          <p:nvPr/>
        </p:nvPicPr>
        <p:blipFill rotWithShape="1">
          <a:blip r:embed="rId3"/>
          <a:srcRect l="21624" t="3517" r="55562" b="47739"/>
          <a:stretch/>
        </p:blipFill>
        <p:spPr>
          <a:xfrm>
            <a:off x="1308624" y="2818186"/>
            <a:ext cx="2438401" cy="2326107"/>
          </a:xfrm>
          <a:prstGeom prst="rect">
            <a:avLst/>
          </a:prstGeom>
        </p:spPr>
      </p:pic>
      <p:pic>
        <p:nvPicPr>
          <p:cNvPr id="7" name="Content Placeholder 3">
            <a:extLst>
              <a:ext uri="{FF2B5EF4-FFF2-40B4-BE49-F238E27FC236}">
                <a16:creationId xmlns="" xmlns:a16="http://schemas.microsoft.com/office/drawing/2014/main" xmlns:lc="http://schemas.openxmlformats.org/drawingml/2006/lockedCanvas" id="{545859BE-C488-4415-B455-A8E223C13405}"/>
              </a:ext>
            </a:extLst>
          </p:cNvPr>
          <p:cNvPicPr>
            <a:picLocks noGrp="1" noChangeAspect="1"/>
          </p:cNvPicPr>
          <p:nvPr/>
        </p:nvPicPr>
        <p:blipFill rotWithShape="1">
          <a:blip r:embed="rId3"/>
          <a:srcRect l="80920" t="10753" r="1069" b="36469"/>
          <a:stretch/>
        </p:blipFill>
        <p:spPr>
          <a:xfrm>
            <a:off x="7050301" y="2271826"/>
            <a:ext cx="2414541" cy="3159024"/>
          </a:xfrm>
          <a:prstGeom prst="rect">
            <a:avLst/>
          </a:prstGeom>
        </p:spPr>
      </p:pic>
      <p:sp>
        <p:nvSpPr>
          <p:cNvPr id="9" name="Content Placeholder 4">
            <a:extLst>
              <a:ext uri="{FF2B5EF4-FFF2-40B4-BE49-F238E27FC236}">
                <a16:creationId xmlns:a16="http://schemas.microsoft.com/office/drawing/2014/main" xmlns="" id="{85D9F803-CDBC-C74C-AF1B-2B5937D1C241}"/>
              </a:ext>
            </a:extLst>
          </p:cNvPr>
          <p:cNvSpPr txBox="1">
            <a:spLocks/>
          </p:cNvSpPr>
          <p:nvPr/>
        </p:nvSpPr>
        <p:spPr>
          <a:xfrm>
            <a:off x="1308624" y="5150712"/>
            <a:ext cx="2363229" cy="5602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id-ID" sz="2200" dirty="0" smtClean="0">
                <a:solidFill>
                  <a:schemeClr val="accent3">
                    <a:lumMod val="25000"/>
                  </a:schemeClr>
                </a:solidFill>
                <a:latin typeface="Abadi"/>
              </a:rPr>
              <a:t>Florida launch sites</a:t>
            </a:r>
            <a:endParaRPr lang="en-US" sz="2200" dirty="0">
              <a:solidFill>
                <a:schemeClr val="accent3">
                  <a:lumMod val="25000"/>
                </a:schemeClr>
              </a:solidFill>
              <a:latin typeface="Abadi"/>
            </a:endParaRPr>
          </a:p>
        </p:txBody>
      </p:sp>
      <p:sp>
        <p:nvSpPr>
          <p:cNvPr id="10" name="Content Placeholder 4">
            <a:extLst>
              <a:ext uri="{FF2B5EF4-FFF2-40B4-BE49-F238E27FC236}">
                <a16:creationId xmlns:a16="http://schemas.microsoft.com/office/drawing/2014/main" xmlns="" id="{85D9F803-CDBC-C74C-AF1B-2B5937D1C241}"/>
              </a:ext>
            </a:extLst>
          </p:cNvPr>
          <p:cNvSpPr txBox="1">
            <a:spLocks/>
          </p:cNvSpPr>
          <p:nvPr/>
        </p:nvSpPr>
        <p:spPr>
          <a:xfrm>
            <a:off x="7101613" y="5430850"/>
            <a:ext cx="2363229" cy="560277"/>
          </a:xfrm>
          <a:prstGeom prst="rect">
            <a:avLst/>
          </a:prstGeom>
        </p:spPr>
        <p:txBody>
          <a:bodyPr lIns="91440" tIns="45720" rIns="91440" bIns="45720" anchor="t">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id-ID" sz="2200" dirty="0" smtClean="0">
                <a:solidFill>
                  <a:schemeClr val="accent3">
                    <a:lumMod val="25000"/>
                  </a:schemeClr>
                </a:solidFill>
                <a:latin typeface="Abadi"/>
              </a:rPr>
              <a:t>California launch sites</a:t>
            </a:r>
            <a:endParaRPr lang="en-US" sz="2200" dirty="0">
              <a:solidFill>
                <a:schemeClr val="accent3">
                  <a:lumMod val="25000"/>
                </a:schemeClr>
              </a:solidFill>
              <a:latin typeface="Abadi"/>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690689"/>
            <a:ext cx="10515601" cy="779796"/>
          </a:xfrm>
          <a:prstGeom prst="rect">
            <a:avLst/>
          </a:prstGeom>
        </p:spPr>
        <p:txBody>
          <a:bodyPr lIns="91440" tIns="45720" rIns="91440" bIns="45720" anchor="t">
            <a:normAutofit/>
          </a:bodyPr>
          <a:lstStyle/>
          <a:p>
            <a:pPr marL="0" indent="0">
              <a:lnSpc>
                <a:spcPct val="100000"/>
              </a:lnSpc>
              <a:spcBef>
                <a:spcPts val="1400"/>
              </a:spcBef>
              <a:buNone/>
            </a:pPr>
            <a:r>
              <a:rPr lang="id-ID" sz="2200" dirty="0" smtClean="0">
                <a:solidFill>
                  <a:schemeClr val="accent3">
                    <a:lumMod val="25000"/>
                  </a:schemeClr>
                </a:solidFill>
                <a:latin typeface="Abadi" panose="020B0604020104020204" pitchFamily="34" charset="0"/>
              </a:rPr>
              <a:t>We can measure launch distance from any city landmarks like railway, highway or coast line. Launch site distance are far from railways and highways but close to the coast line.</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id-ID" dirty="0" smtClean="0">
                <a:solidFill>
                  <a:srgbClr val="0B49CB"/>
                </a:solidFill>
                <a:latin typeface="Abadi"/>
              </a:rPr>
              <a:t>Distance To City Landmarks</a:t>
            </a:r>
            <a:endParaRPr lang="en-US" dirty="0">
              <a:solidFill>
                <a:srgbClr val="0B49CB"/>
              </a:solidFill>
              <a:latin typeface="Abadi"/>
            </a:endParaRPr>
          </a:p>
        </p:txBody>
      </p:sp>
      <p:sp>
        <p:nvSpPr>
          <p:cNvPr id="9" name="object 7"/>
          <p:cNvSpPr/>
          <p:nvPr/>
        </p:nvSpPr>
        <p:spPr>
          <a:xfrm>
            <a:off x="1227210" y="2580937"/>
            <a:ext cx="4096512" cy="1562099"/>
          </a:xfrm>
          <a:prstGeom prst="rect">
            <a:avLst/>
          </a:prstGeom>
          <a:blipFill>
            <a:blip r:embed="rId3"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pic>
        <p:nvPicPr>
          <p:cNvPr id="2" name="Picture 1"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24545" y="4463076"/>
            <a:ext cx="7811590" cy="2191056"/>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711325"/>
            <a:ext cx="10515601" cy="940435"/>
          </a:xfrm>
          <a:prstGeom prst="rect">
            <a:avLst/>
          </a:prstGeom>
        </p:spPr>
        <p:txBody>
          <a:bodyPr lIns="91440" tIns="45720" rIns="91440" bIns="45720" anchor="t">
            <a:normAutofit/>
          </a:bodyPr>
          <a:lstStyle/>
          <a:p>
            <a:pPr>
              <a:lnSpc>
                <a:spcPct val="100000"/>
              </a:lnSpc>
              <a:spcBef>
                <a:spcPts val="1400"/>
              </a:spcBef>
            </a:pPr>
            <a:r>
              <a:rPr lang="id-ID" sz="2200" dirty="0" smtClean="0">
                <a:solidFill>
                  <a:schemeClr val="accent3">
                    <a:lumMod val="25000"/>
                  </a:schemeClr>
                </a:solidFill>
                <a:latin typeface="Abadi"/>
              </a:rPr>
              <a:t>From pie chart below we can conclude that KSC LC-39A have a greater successful landing rate rather than other sites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id-ID" dirty="0" smtClean="0">
                <a:solidFill>
                  <a:srgbClr val="0B49CB"/>
                </a:solidFill>
                <a:latin typeface="Abadi"/>
              </a:rPr>
              <a:t>Success Launch By All Sites</a:t>
            </a:r>
            <a:endParaRPr lang="en-US" dirty="0">
              <a:solidFill>
                <a:srgbClr val="0B49CB"/>
              </a:solidFill>
              <a:latin typeface="Abadi"/>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15111" y="2651760"/>
            <a:ext cx="6170559" cy="374461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958696" y="1600200"/>
            <a:ext cx="10399485" cy="44253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a:t>
            </a:r>
            <a:r>
              <a:rPr lang="en-US" sz="2200" dirty="0" smtClean="0">
                <a:solidFill>
                  <a:schemeClr val="accent3">
                    <a:lumMod val="25000"/>
                  </a:schemeClr>
                </a:solidFill>
                <a:latin typeface="Abadi" panose="020B0604020104020204" pitchFamily="34" charset="0"/>
              </a:rPr>
              <a:t>context</a:t>
            </a:r>
            <a:endParaRPr lang="id-ID" sz="2200" dirty="0">
              <a:solidFill>
                <a:schemeClr val="accent3">
                  <a:lumMod val="25000"/>
                </a:schemeClr>
              </a:solidFill>
              <a:latin typeface="Abadi" panose="020B0604020104020204" pitchFamily="34" charset="0"/>
            </a:endParaRPr>
          </a:p>
          <a:p>
            <a:pPr marL="0" indent="0" algn="just">
              <a:spcBef>
                <a:spcPts val="1400"/>
              </a:spcBef>
              <a:buNone/>
            </a:pPr>
            <a:r>
              <a:rPr lang="id-ID" sz="2200" dirty="0" smtClean="0">
                <a:solidFill>
                  <a:schemeClr val="accent3">
                    <a:lumMod val="25000"/>
                  </a:schemeClr>
                </a:solidFill>
                <a:latin typeface="Abadi" panose="020B0604020104020204" pitchFamily="34" charset="0"/>
              </a:rPr>
              <a:t>SpaceX</a:t>
            </a:r>
            <a:r>
              <a:rPr lang="en-US" sz="2200" dirty="0" smtClean="0">
                <a:solidFill>
                  <a:schemeClr val="accent3">
                    <a:lumMod val="25000"/>
                  </a:schemeClr>
                </a:solidFill>
                <a:latin typeface="Abadi" panose="020B0604020104020204" pitchFamily="34" charset="0"/>
              </a:rPr>
              <a:t> advertises </a:t>
            </a:r>
            <a:r>
              <a:rPr lang="en-US" sz="2200" dirty="0">
                <a:solidFill>
                  <a:schemeClr val="accent3">
                    <a:lumMod val="25000"/>
                  </a:schemeClr>
                </a:solidFill>
                <a:latin typeface="Abadi" panose="020B0604020104020204" pitchFamily="34" charset="0"/>
              </a:rPr>
              <a:t>Falcon 9 rocket launches on its website with a cost of 62 million dollars; </a:t>
            </a:r>
            <a:r>
              <a:rPr lang="en-US" sz="2200" dirty="0" smtClean="0">
                <a:solidFill>
                  <a:schemeClr val="accent3">
                    <a:lumMod val="25000"/>
                  </a:schemeClr>
                </a:solidFill>
                <a:latin typeface="Abadi" panose="020B0604020104020204" pitchFamily="34" charset="0"/>
              </a:rPr>
              <a:t>other </a:t>
            </a:r>
            <a:r>
              <a:rPr lang="en-US" sz="2200" dirty="0">
                <a:solidFill>
                  <a:schemeClr val="accent3">
                    <a:lumMod val="25000"/>
                  </a:schemeClr>
                </a:solidFill>
                <a:latin typeface="Abadi" panose="020B0604020104020204" pitchFamily="34" charset="0"/>
              </a:rPr>
              <a:t>providers cost upward of 165 million dollars each, much of the savings is due to the fact that </a:t>
            </a:r>
            <a:r>
              <a:rPr lang="id-ID" sz="2200" dirty="0" smtClean="0">
                <a:solidFill>
                  <a:schemeClr val="accent3">
                    <a:lumMod val="25000"/>
                  </a:schemeClr>
                </a:solidFill>
                <a:latin typeface="Abadi" panose="020B0604020104020204" pitchFamily="34" charset="0"/>
              </a:rPr>
              <a:t>SpaceX</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can reuse the first stage</a:t>
            </a:r>
            <a:r>
              <a:rPr lang="en-US" sz="2200" dirty="0" smtClean="0">
                <a:solidFill>
                  <a:schemeClr val="accent3">
                    <a:lumMod val="25000"/>
                  </a:schemeClr>
                </a:solidFill>
                <a:latin typeface="Abadi" panose="020B0604020104020204" pitchFamily="34" charset="0"/>
              </a:rPr>
              <a:t>.</a:t>
            </a:r>
            <a:r>
              <a:rPr lang="id-ID" sz="2200" dirty="0" smtClean="0">
                <a:solidFill>
                  <a:schemeClr val="accent3">
                    <a:lumMod val="25000"/>
                  </a:schemeClr>
                </a:solidFill>
                <a:latin typeface="Abadi" panose="020B0604020104020204" pitchFamily="34" charset="0"/>
              </a:rPr>
              <a:t> We can predict cost of the launch and factor that affect success rate of landing. The purpose of this project is to predict a successful rocket landing with machine learning.</a:t>
            </a:r>
          </a:p>
          <a:p>
            <a:pPr>
              <a:spcBef>
                <a:spcPts val="1400"/>
              </a:spcBef>
            </a:pPr>
            <a:r>
              <a:rPr lang="en-US" sz="2200" dirty="0" smtClean="0">
                <a:solidFill>
                  <a:schemeClr val="accent3">
                    <a:lumMod val="25000"/>
                  </a:schemeClr>
                </a:solidFill>
                <a:latin typeface="Abadi" panose="020B0604020104020204" pitchFamily="34" charset="0"/>
              </a:rPr>
              <a:t>Problems </a:t>
            </a:r>
            <a:r>
              <a:rPr lang="en-US" sz="2200" dirty="0">
                <a:solidFill>
                  <a:schemeClr val="accent3">
                    <a:lumMod val="25000"/>
                  </a:schemeClr>
                </a:solidFill>
                <a:latin typeface="Abadi" panose="020B0604020104020204" pitchFamily="34" charset="0"/>
              </a:rPr>
              <a:t>you want to find </a:t>
            </a:r>
            <a:r>
              <a:rPr lang="en-US" sz="2200" dirty="0" smtClean="0">
                <a:solidFill>
                  <a:schemeClr val="accent3">
                    <a:lumMod val="25000"/>
                  </a:schemeClr>
                </a:solidFill>
                <a:latin typeface="Abadi" panose="020B0604020104020204" pitchFamily="34" charset="0"/>
              </a:rPr>
              <a:t>answers</a:t>
            </a:r>
            <a:endParaRPr lang="id-ID" sz="2200" dirty="0" smtClean="0">
              <a:solidFill>
                <a:schemeClr val="accent3">
                  <a:lumMod val="25000"/>
                </a:schemeClr>
              </a:solidFill>
              <a:latin typeface="Abadi" panose="020B0604020104020204" pitchFamily="34" charset="0"/>
            </a:endParaRPr>
          </a:p>
          <a:p>
            <a:pPr marL="457200" indent="-457200">
              <a:spcBef>
                <a:spcPts val="1400"/>
              </a:spcBef>
              <a:buFont typeface="+mj-lt"/>
              <a:buAutoNum type="arabicPeriod"/>
            </a:pPr>
            <a:r>
              <a:rPr lang="id-ID" sz="2200" dirty="0" smtClean="0">
                <a:solidFill>
                  <a:schemeClr val="accent3">
                    <a:lumMod val="25000"/>
                  </a:schemeClr>
                </a:solidFill>
                <a:latin typeface="Abadi" panose="020B0604020104020204" pitchFamily="34" charset="0"/>
              </a:rPr>
              <a:t>What factors that affect rocket will land successfully ?</a:t>
            </a:r>
          </a:p>
          <a:p>
            <a:pPr marL="457200" indent="-457200">
              <a:spcBef>
                <a:spcPts val="1400"/>
              </a:spcBef>
              <a:buFont typeface="+mj-lt"/>
              <a:buAutoNum type="arabicPeriod"/>
            </a:pPr>
            <a:r>
              <a:rPr lang="id-ID" sz="2200" dirty="0" smtClean="0">
                <a:solidFill>
                  <a:schemeClr val="accent3">
                    <a:lumMod val="25000"/>
                  </a:schemeClr>
                </a:solidFill>
                <a:latin typeface="Abadi" panose="020B0604020104020204" pitchFamily="34" charset="0"/>
              </a:rPr>
              <a:t>Where is the optimal location if want to landing successfully ?</a:t>
            </a:r>
          </a:p>
          <a:p>
            <a:pPr marL="457200" indent="-457200">
              <a:spcBef>
                <a:spcPts val="1400"/>
              </a:spcBef>
              <a:buFont typeface="+mj-lt"/>
              <a:buAutoNum type="arabicPeriod"/>
            </a:pPr>
            <a:r>
              <a:rPr lang="id-ID" sz="2200" dirty="0" smtClean="0">
                <a:solidFill>
                  <a:schemeClr val="accent3">
                    <a:lumMod val="25000"/>
                  </a:schemeClr>
                </a:solidFill>
                <a:latin typeface="Abadi" panose="020B0604020104020204" pitchFamily="34" charset="0"/>
              </a:rPr>
              <a:t>Is there any operating condition to ensure successful landing ?</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34027" y="1825625"/>
            <a:ext cx="10551583" cy="963295"/>
          </a:xfrm>
          <a:prstGeom prst="rect">
            <a:avLst/>
          </a:prstGeom>
        </p:spPr>
        <p:txBody>
          <a:bodyPr lIns="91440" tIns="45720" rIns="91440" bIns="45720" anchor="t">
            <a:normAutofit/>
          </a:bodyPr>
          <a:lstStyle/>
          <a:p>
            <a:r>
              <a:rPr lang="id-ID" sz="2200" dirty="0" smtClean="0">
                <a:latin typeface="Abadi" panose="020B0604020104020204"/>
              </a:rPr>
              <a:t>There is 76.9 % successful rate and 23.1 % failure rate for KSC LC-39A site.</a:t>
            </a:r>
            <a:endParaRPr lang="en-US" sz="2200" dirty="0">
              <a:latin typeface="Abadi" panose="020B0604020104020204"/>
            </a:endParaRPr>
          </a:p>
        </p:txBody>
      </p:sp>
      <p:sp>
        <p:nvSpPr>
          <p:cNvPr id="8" name="Title 1">
            <a:extLst>
              <a:ext uri="{FF2B5EF4-FFF2-40B4-BE49-F238E27FC236}">
                <a16:creationId xmlns:a16="http://schemas.microsoft.com/office/drawing/2014/main" xmlns=""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id-ID" dirty="0" smtClean="0">
                <a:solidFill>
                  <a:srgbClr val="0B49CB"/>
                </a:solidFill>
                <a:latin typeface="Abadi"/>
              </a:rPr>
              <a:t>Total Success Launch For Site KSC LC-39A</a:t>
            </a:r>
            <a:endParaRPr lang="en-US" dirty="0">
              <a:solidFill>
                <a:srgbClr val="0B49CB"/>
              </a:solidFill>
              <a:latin typeface="Abadi"/>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4621" y="2347277"/>
            <a:ext cx="6758429" cy="4119939"/>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1" y="1423987"/>
            <a:ext cx="10414662" cy="894715"/>
          </a:xfrm>
          <a:prstGeom prst="rect">
            <a:avLst/>
          </a:prstGeom>
        </p:spPr>
        <p:txBody>
          <a:bodyPr lIns="91440" tIns="45720" rIns="91440" bIns="45720" anchor="t">
            <a:normAutofit/>
          </a:bodyPr>
          <a:lstStyle/>
          <a:p>
            <a:pPr>
              <a:lnSpc>
                <a:spcPct val="100000"/>
              </a:lnSpc>
              <a:spcBef>
                <a:spcPts val="1400"/>
              </a:spcBef>
            </a:pPr>
            <a:r>
              <a:rPr lang="id-ID" sz="2200" dirty="0" smtClean="0">
                <a:solidFill>
                  <a:schemeClr val="accent3">
                    <a:lumMod val="25000"/>
                  </a:schemeClr>
                </a:solidFill>
                <a:latin typeface="Abadi" panose="020B0604020104020204" pitchFamily="34" charset="0"/>
              </a:rPr>
              <a:t>There are higher success rate outcome in lighter payload below 5000 Kg and higher failure rate in heavier payload above 5000 Kg</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id-ID" dirty="0" smtClean="0">
                <a:solidFill>
                  <a:srgbClr val="0B49CB"/>
                </a:solidFill>
                <a:latin typeface="Abadi"/>
              </a:rPr>
              <a:t>Payload Mass Vs Launch Outcome Plot</a:t>
            </a:r>
            <a:endParaRPr lang="en-US" dirty="0">
              <a:solidFill>
                <a:srgbClr val="0B49CB"/>
              </a:solidFill>
              <a:latin typeface="Abadi"/>
            </a:endParaRPr>
          </a:p>
        </p:txBody>
      </p:sp>
      <p:pic>
        <p:nvPicPr>
          <p:cNvPr id="4" name="Picture 3"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863" y="2542744"/>
            <a:ext cx="5437277" cy="3269473"/>
          </a:xfrm>
          <a:prstGeom prst="rect">
            <a:avLst/>
          </a:prstGeom>
        </p:spPr>
      </p:pic>
      <p:pic>
        <p:nvPicPr>
          <p:cNvPr id="6" name="Picture 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27811" y="2472692"/>
            <a:ext cx="5750553" cy="339318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1652696"/>
            <a:ext cx="10515600" cy="1090504"/>
          </a:xfrm>
          <a:prstGeom prst="rect">
            <a:avLst/>
          </a:prstGeom>
        </p:spPr>
        <p:txBody>
          <a:bodyPr vert="horz" lIns="91440" tIns="45720" rIns="91440" bIns="45720" rtlCol="0" anchor="t">
            <a:normAutofit/>
          </a:bodyPr>
          <a:lstStyle/>
          <a:p>
            <a:pPr>
              <a:lnSpc>
                <a:spcPct val="100000"/>
              </a:lnSpc>
              <a:spcBef>
                <a:spcPts val="1400"/>
              </a:spcBef>
            </a:pPr>
            <a:r>
              <a:rPr lang="id-ID" sz="2200" dirty="0" smtClean="0">
                <a:solidFill>
                  <a:schemeClr val="accent3">
                    <a:lumMod val="25000"/>
                  </a:schemeClr>
                </a:solidFill>
                <a:latin typeface="Abadi"/>
              </a:rPr>
              <a:t>Hgihest classification accuracy achieved by Decision Tree algorithm with score 0.903 using entropy criterion as parameter </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4411" y="2645257"/>
            <a:ext cx="8497486" cy="3219899"/>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1673702"/>
            <a:ext cx="10515601" cy="1206658"/>
          </a:xfrm>
          <a:prstGeom prst="rect">
            <a:avLst/>
          </a:prstGeom>
        </p:spPr>
        <p:txBody>
          <a:bodyPr>
            <a:noAutofit/>
          </a:bodyPr>
          <a:lstStyle/>
          <a:p>
            <a:pPr algn="just">
              <a:lnSpc>
                <a:spcPct val="100000"/>
              </a:lnSpc>
              <a:spcBef>
                <a:spcPts val="1400"/>
              </a:spcBef>
            </a:pPr>
            <a:r>
              <a:rPr lang="id-ID" sz="2200" dirty="0" smtClean="0">
                <a:solidFill>
                  <a:schemeClr val="accent3">
                    <a:lumMod val="25000"/>
                  </a:schemeClr>
                </a:solidFill>
                <a:latin typeface="Abadi" panose="020B0604020104020204" pitchFamily="34" charset="0"/>
              </a:rPr>
              <a:t>Confusion matrix of Decision Tree shows that classifier could distinguish different classes. Classifier can predicted all landing outcome successfully and only predict 3 didn’t land.</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6330" y="2880360"/>
            <a:ext cx="4745964" cy="354685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10515600" cy="3497046"/>
          </a:xfrm>
          <a:prstGeom prst="rect">
            <a:avLst/>
          </a:prstGeom>
        </p:spPr>
        <p:txBody>
          <a:bodyPr>
            <a:normAutofit/>
          </a:bodyPr>
          <a:lstStyle/>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id-ID" sz="2200" dirty="0">
                <a:solidFill>
                  <a:schemeClr val="accent3">
                    <a:lumMod val="25000"/>
                  </a:schemeClr>
                </a:solidFill>
                <a:latin typeface="Abadi" panose="020B0604020104020204" pitchFamily="34" charset="0"/>
              </a:rPr>
              <a:t>There is high successful landing on heavy payload in Low Earth Orbit and International Space Station Orbit. </a:t>
            </a:r>
            <a:endParaRPr lang="id-ID" sz="2200" dirty="0" smtClean="0">
              <a:solidFill>
                <a:schemeClr val="accent3">
                  <a:lumMod val="25000"/>
                </a:schemeClr>
              </a:solidFill>
              <a:latin typeface="Abadi" panose="020B0604020104020204" pitchFamily="34" charset="0"/>
            </a:endParaRPr>
          </a:p>
          <a:p>
            <a:pPr algn="just">
              <a:lnSpc>
                <a:spcPct val="100000"/>
              </a:lnSpc>
              <a:spcBef>
                <a:spcPts val="1400"/>
              </a:spcBef>
            </a:pPr>
            <a:r>
              <a:rPr lang="id-ID" sz="2200" dirty="0">
                <a:solidFill>
                  <a:schemeClr val="accent3">
                    <a:lumMod val="25000"/>
                  </a:schemeClr>
                </a:solidFill>
                <a:latin typeface="Abadi" panose="020B0604020104020204" pitchFamily="34" charset="0"/>
              </a:rPr>
              <a:t>There are 100% successful landing on ES-L1 orbit, Geosynchronous Equatorial Orbit, Highly Elliptical Orbit and Sun Synchronous Orbit.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id-ID" sz="2200" dirty="0">
                <a:solidFill>
                  <a:schemeClr val="accent3">
                    <a:lumMod val="25000"/>
                  </a:schemeClr>
                </a:solidFill>
                <a:latin typeface="Abadi"/>
              </a:rPr>
              <a:t>Hgihest classification accuracy achieved by Decision Tree algorithm with score 0.903 using entropy criterion as parameter </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id-ID" sz="7600" dirty="0" smtClean="0">
                <a:solidFill>
                  <a:schemeClr val="bg2">
                    <a:lumMod val="50000"/>
                  </a:schemeClr>
                </a:solidFill>
                <a:latin typeface="Abadi"/>
              </a:rPr>
              <a:t>Data collected from SpaceX API and Web Scraping from Wikipedia</a:t>
            </a:r>
            <a:r>
              <a:rPr lang="en-US" sz="76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id-ID" sz="7600" dirty="0" smtClean="0">
                <a:solidFill>
                  <a:schemeClr val="bg2">
                    <a:lumMod val="50000"/>
                  </a:schemeClr>
                </a:solidFill>
                <a:latin typeface="Abadi"/>
              </a:rPr>
              <a:t>Using one hot encoding to categorize landing class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id-ID" sz="7600" dirty="0" smtClean="0">
                <a:solidFill>
                  <a:schemeClr val="bg2">
                    <a:lumMod val="50000"/>
                  </a:schemeClr>
                </a:solidFill>
                <a:latin typeface="Abadi"/>
              </a:rPr>
              <a:t>Using SVM, </a:t>
            </a:r>
            <a:r>
              <a:rPr lang="id-ID" sz="7600" dirty="0" smtClean="0">
                <a:solidFill>
                  <a:schemeClr val="bg2">
                    <a:lumMod val="50000"/>
                  </a:schemeClr>
                </a:solidFill>
                <a:latin typeface="Abadi"/>
              </a:rPr>
              <a:t>Decision Trees, k-Nearest Neighbors </a:t>
            </a:r>
            <a:r>
              <a:rPr lang="id-ID" sz="7600" dirty="0" smtClean="0">
                <a:solidFill>
                  <a:schemeClr val="bg2">
                    <a:lumMod val="50000"/>
                  </a:schemeClr>
                </a:solidFill>
                <a:latin typeface="Abadi"/>
              </a:rPr>
              <a:t>and Logistic Regression</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marL="514350" indent="-514350">
              <a:buFont typeface="+mj-lt"/>
              <a:buAutoNum type="arabicPeriod"/>
            </a:pPr>
            <a:r>
              <a:rPr lang="id-ID" sz="2200" dirty="0" smtClean="0">
                <a:latin typeface="Abadi" panose="020B0604020104020204"/>
              </a:rPr>
              <a:t>First collect data with requesting to SpaceX API using GET request</a:t>
            </a:r>
          </a:p>
          <a:p>
            <a:pPr marL="514350" indent="-514350">
              <a:buFont typeface="+mj-lt"/>
              <a:buAutoNum type="arabicPeriod"/>
            </a:pPr>
            <a:r>
              <a:rPr lang="id-ID" sz="2200" dirty="0" smtClean="0">
                <a:latin typeface="Abadi" panose="020B0604020104020204"/>
              </a:rPr>
              <a:t>Filtering dataframe that only include Falcon 9 launches</a:t>
            </a:r>
          </a:p>
          <a:p>
            <a:pPr marL="514350" indent="-514350">
              <a:buFont typeface="+mj-lt"/>
              <a:buAutoNum type="arabicPeriod"/>
            </a:pPr>
            <a:r>
              <a:rPr lang="id-ID" sz="2200" dirty="0" smtClean="0">
                <a:latin typeface="Abadi" panose="020B0604020104020204"/>
              </a:rPr>
              <a:t>Dealing with missing values </a:t>
            </a:r>
          </a:p>
          <a:p>
            <a:pPr marL="514350" indent="-514350">
              <a:buFont typeface="+mj-lt"/>
              <a:buAutoNum type="arabicPeriod"/>
            </a:pPr>
            <a:r>
              <a:rPr lang="id-ID" sz="2200" dirty="0" smtClean="0">
                <a:latin typeface="Abadi" panose="020B0604020104020204"/>
              </a:rPr>
              <a:t>Calculate mean for the PayloadMass to replace missing value in PayloadMass column</a:t>
            </a:r>
            <a:endParaRPr lang="en-US" sz="2200" dirty="0">
              <a:latin typeface="Abadi" panose="020B0604020104020204"/>
            </a:endParaRPr>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5910262" y="1792288"/>
            <a:ext cx="5461000" cy="4206875"/>
          </a:xfrm>
          <a:prstGeom prst="rect">
            <a:avLst/>
          </a:prstGeom>
          <a:ln>
            <a:solidFill>
              <a:schemeClr val="tx1"/>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gn="just">
              <a:lnSpc>
                <a:spcPct val="100000"/>
              </a:lnSpc>
              <a:spcBef>
                <a:spcPts val="1400"/>
              </a:spcBef>
            </a:pPr>
            <a:r>
              <a:rPr lang="id-ID" sz="2200" dirty="0" smtClean="0">
                <a:solidFill>
                  <a:schemeClr val="accent3">
                    <a:lumMod val="25000"/>
                  </a:schemeClr>
                </a:solidFill>
                <a:latin typeface="Abadi" panose="020B0604020104020204" pitchFamily="34" charset="0"/>
              </a:rPr>
              <a:t>Using GET request to collect data, clean data and did data formatting and data wrangling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id-ID" sz="2200" dirty="0" smtClean="0">
                <a:solidFill>
                  <a:schemeClr val="accent3">
                    <a:lumMod val="25000"/>
                  </a:schemeClr>
                </a:solidFill>
                <a:latin typeface="Abadi" panose="020B0604020104020204" pitchFamily="34" charset="0"/>
              </a:rPr>
              <a:t>The link to the notebook is </a:t>
            </a:r>
            <a:r>
              <a:rPr lang="id-ID" sz="2200" dirty="0">
                <a:solidFill>
                  <a:schemeClr val="accent3">
                    <a:lumMod val="25000"/>
                  </a:schemeClr>
                </a:solidFill>
                <a:latin typeface="Abadi" panose="020B0604020104020204" pitchFamily="34" charset="0"/>
              </a:rPr>
              <a:t>https://github.com/izaljibrilly/Applied-Data-Science-Capstone/blob/main/Data%20Collection%20API.ipynb</a:t>
            </a:r>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p:cNvSpPr/>
          <p:nvPr/>
        </p:nvSpPr>
        <p:spPr>
          <a:xfrm>
            <a:off x="5910262" y="1800225"/>
            <a:ext cx="1957137" cy="1074821"/>
          </a:xfrm>
          <a:prstGeom prst="rect">
            <a:avLst/>
          </a:prstGeom>
          <a:solidFill>
            <a:schemeClr val="accent1">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d-ID" dirty="0" smtClean="0">
                <a:solidFill>
                  <a:schemeClr val="tx1"/>
                </a:solidFill>
              </a:rPr>
              <a:t>SpaceX API GET Request</a:t>
            </a:r>
            <a:endParaRPr lang="en-US" dirty="0">
              <a:solidFill>
                <a:schemeClr val="tx1"/>
              </a:solidFill>
            </a:endParaRPr>
          </a:p>
        </p:txBody>
      </p:sp>
      <p:sp>
        <p:nvSpPr>
          <p:cNvPr id="7" name="Rectangle 6"/>
          <p:cNvSpPr/>
          <p:nvPr/>
        </p:nvSpPr>
        <p:spPr>
          <a:xfrm>
            <a:off x="5910262" y="3358314"/>
            <a:ext cx="1957137" cy="1074821"/>
          </a:xfrm>
          <a:prstGeom prst="rect">
            <a:avLst/>
          </a:prstGeom>
          <a:solidFill>
            <a:schemeClr val="accent1">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d-ID" dirty="0" smtClean="0">
                <a:solidFill>
                  <a:schemeClr val="tx1"/>
                </a:solidFill>
              </a:rPr>
              <a:t>Using JSON To Normalize Data</a:t>
            </a:r>
            <a:endParaRPr lang="en-US" dirty="0">
              <a:solidFill>
                <a:schemeClr val="tx1"/>
              </a:solidFill>
            </a:endParaRPr>
          </a:p>
        </p:txBody>
      </p:sp>
      <p:sp>
        <p:nvSpPr>
          <p:cNvPr id="9" name="Rectangle 8"/>
          <p:cNvSpPr/>
          <p:nvPr/>
        </p:nvSpPr>
        <p:spPr>
          <a:xfrm>
            <a:off x="5910261" y="4905875"/>
            <a:ext cx="1957137" cy="1074821"/>
          </a:xfrm>
          <a:prstGeom prst="rect">
            <a:avLst/>
          </a:prstGeom>
          <a:solidFill>
            <a:schemeClr val="accent1">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d-ID" dirty="0" smtClean="0">
                <a:solidFill>
                  <a:schemeClr val="tx1"/>
                </a:solidFill>
              </a:rPr>
              <a:t>Filter Data Only Include Falcon 9</a:t>
            </a:r>
            <a:endParaRPr lang="en-US" dirty="0">
              <a:solidFill>
                <a:schemeClr val="tx1"/>
              </a:solidFill>
            </a:endParaRPr>
          </a:p>
        </p:txBody>
      </p:sp>
      <p:cxnSp>
        <p:nvCxnSpPr>
          <p:cNvPr id="11" name="Straight Arrow Connector 10"/>
          <p:cNvCxnSpPr>
            <a:stCxn id="2" idx="2"/>
            <a:endCxn id="7" idx="0"/>
          </p:cNvCxnSpPr>
          <p:nvPr/>
        </p:nvCxnSpPr>
        <p:spPr>
          <a:xfrm>
            <a:off x="6888831" y="2875046"/>
            <a:ext cx="0" cy="4832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8640761" y="4905874"/>
            <a:ext cx="1957137" cy="1074821"/>
          </a:xfrm>
          <a:prstGeom prst="rect">
            <a:avLst/>
          </a:prstGeom>
          <a:solidFill>
            <a:schemeClr val="accent1">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d-ID" dirty="0" smtClean="0">
                <a:solidFill>
                  <a:schemeClr val="tx1"/>
                </a:solidFill>
              </a:rPr>
              <a:t>Replacing Missing Values With Mean in PayloadMass</a:t>
            </a:r>
            <a:endParaRPr lang="en-US" dirty="0">
              <a:solidFill>
                <a:schemeClr val="tx1"/>
              </a:solidFill>
            </a:endParaRPr>
          </a:p>
        </p:txBody>
      </p:sp>
      <p:cxnSp>
        <p:nvCxnSpPr>
          <p:cNvPr id="16" name="Straight Arrow Connector 15"/>
          <p:cNvCxnSpPr>
            <a:stCxn id="7" idx="2"/>
            <a:endCxn id="9" idx="0"/>
          </p:cNvCxnSpPr>
          <p:nvPr/>
        </p:nvCxnSpPr>
        <p:spPr>
          <a:xfrm flipH="1">
            <a:off x="6888830" y="4433135"/>
            <a:ext cx="1" cy="4727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9" idx="3"/>
          </p:cNvCxnSpPr>
          <p:nvPr/>
        </p:nvCxnSpPr>
        <p:spPr>
          <a:xfrm flipV="1">
            <a:off x="7867398" y="5443284"/>
            <a:ext cx="773363" cy="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922411" y="1792288"/>
            <a:ext cx="3932238" cy="4399965"/>
          </a:xfrm>
          <a:prstGeom prst="rect">
            <a:avLst/>
          </a:prstGeom>
        </p:spPr>
        <p:txBody>
          <a:bodyPr lIns="91440" tIns="45720" rIns="91440" bIns="45720" anchor="t">
            <a:noAutofit/>
          </a:bodyPr>
          <a:lstStyle/>
          <a:p>
            <a:pPr>
              <a:lnSpc>
                <a:spcPct val="100000"/>
              </a:lnSpc>
              <a:spcBef>
                <a:spcPts val="1400"/>
              </a:spcBef>
            </a:pPr>
            <a:r>
              <a:rPr lang="id-ID" sz="2200" dirty="0" smtClean="0">
                <a:solidFill>
                  <a:schemeClr val="accent3">
                    <a:lumMod val="25000"/>
                  </a:schemeClr>
                </a:solidFill>
                <a:latin typeface="Abadi"/>
              </a:rPr>
              <a:t>Request data from Wikipedia using BeautifulSoup, Extract Falcon 9 Launch, Transform to Data Frame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id-ID" sz="2200" dirty="0" smtClean="0">
                <a:solidFill>
                  <a:schemeClr val="accent3">
                    <a:lumMod val="25000"/>
                  </a:schemeClr>
                </a:solidFill>
                <a:latin typeface="Abadi" panose="020B0604020104020204" pitchFamily="34" charset="0"/>
              </a:rPr>
              <a:t>The link to the notebook </a:t>
            </a:r>
            <a:r>
              <a:rPr lang="id-ID" sz="2200" dirty="0">
                <a:solidFill>
                  <a:schemeClr val="accent3">
                    <a:lumMod val="25000"/>
                  </a:schemeClr>
                </a:solidFill>
                <a:latin typeface="Abadi" panose="020B0604020104020204" pitchFamily="34" charset="0"/>
              </a:rPr>
              <a:t>is https://github.com/izaljibrilly/Applied-Data-Science-Capstone/blob/main/Data%20Collection%20Web%20Scraping.ipynb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5910262" y="1792288"/>
            <a:ext cx="5461000" cy="4206875"/>
          </a:xfrm>
          <a:prstGeom prst="rect">
            <a:avLst/>
          </a:prstGeom>
          <a:ln>
            <a:solidFill>
              <a:schemeClr val="tx1"/>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p:txBody>
      </p:sp>
      <p:sp>
        <p:nvSpPr>
          <p:cNvPr id="7" name="Rectangle 6"/>
          <p:cNvSpPr/>
          <p:nvPr/>
        </p:nvSpPr>
        <p:spPr>
          <a:xfrm>
            <a:off x="5910261" y="1788738"/>
            <a:ext cx="1957137" cy="1074821"/>
          </a:xfrm>
          <a:prstGeom prst="rect">
            <a:avLst/>
          </a:prstGeom>
          <a:solidFill>
            <a:schemeClr val="accent1">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d-ID" dirty="0" smtClean="0">
                <a:solidFill>
                  <a:schemeClr val="tx1"/>
                </a:solidFill>
              </a:rPr>
              <a:t>Perform HTTP GET to Request Falcon 9 HTML Page</a:t>
            </a:r>
            <a:endParaRPr lang="en-US" dirty="0">
              <a:solidFill>
                <a:schemeClr val="tx1"/>
              </a:solidFill>
            </a:endParaRPr>
          </a:p>
        </p:txBody>
      </p:sp>
      <p:sp>
        <p:nvSpPr>
          <p:cNvPr id="8" name="Rectangle 7"/>
          <p:cNvSpPr/>
          <p:nvPr/>
        </p:nvSpPr>
        <p:spPr>
          <a:xfrm>
            <a:off x="5910260" y="3412198"/>
            <a:ext cx="1957137" cy="1074821"/>
          </a:xfrm>
          <a:prstGeom prst="rect">
            <a:avLst/>
          </a:prstGeom>
          <a:solidFill>
            <a:schemeClr val="accent1">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d-ID" dirty="0" smtClean="0">
                <a:solidFill>
                  <a:schemeClr val="tx1"/>
                </a:solidFill>
              </a:rPr>
              <a:t>Collect All Column Names From HTML Header</a:t>
            </a:r>
            <a:endParaRPr lang="en-US" dirty="0">
              <a:solidFill>
                <a:schemeClr val="tx1"/>
              </a:solidFill>
            </a:endParaRPr>
          </a:p>
        </p:txBody>
      </p:sp>
      <p:sp>
        <p:nvSpPr>
          <p:cNvPr id="9" name="Rectangle 8"/>
          <p:cNvSpPr/>
          <p:nvPr/>
        </p:nvSpPr>
        <p:spPr>
          <a:xfrm>
            <a:off x="5910259" y="4888631"/>
            <a:ext cx="1957137" cy="1074821"/>
          </a:xfrm>
          <a:prstGeom prst="rect">
            <a:avLst/>
          </a:prstGeom>
          <a:solidFill>
            <a:schemeClr val="accent1">
              <a:lumMod val="60000"/>
              <a:lumOff val="4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d-ID" dirty="0" smtClean="0">
                <a:solidFill>
                  <a:schemeClr val="tx1"/>
                </a:solidFill>
              </a:rPr>
              <a:t>Transform HTML to Pandas Data Frame</a:t>
            </a:r>
            <a:endParaRPr lang="en-US" dirty="0">
              <a:solidFill>
                <a:schemeClr val="tx1"/>
              </a:solidFill>
            </a:endParaRPr>
          </a:p>
        </p:txBody>
      </p:sp>
      <p:cxnSp>
        <p:nvCxnSpPr>
          <p:cNvPr id="10" name="Straight Arrow Connector 9"/>
          <p:cNvCxnSpPr>
            <a:stCxn id="7" idx="2"/>
            <a:endCxn id="8" idx="0"/>
          </p:cNvCxnSpPr>
          <p:nvPr/>
        </p:nvCxnSpPr>
        <p:spPr>
          <a:xfrm flipH="1">
            <a:off x="6888829" y="2863559"/>
            <a:ext cx="1" cy="5486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8" idx="2"/>
            <a:endCxn id="9" idx="0"/>
          </p:cNvCxnSpPr>
          <p:nvPr/>
        </p:nvCxnSpPr>
        <p:spPr>
          <a:xfrm flipH="1">
            <a:off x="6888828" y="4487019"/>
            <a:ext cx="1" cy="401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155be751-a274-42e8-93fb-f39d3b9bccc8"/>
    <ds:schemaRef ds:uri="f80a141d-92ca-4d3d-9308-f7e7b1d44ce8"/>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761</TotalTime>
  <Words>1634</Words>
  <Application>Microsoft Office PowerPoint</Application>
  <PresentationFormat>Widescreen</PresentationFormat>
  <Paragraphs>186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IBI WINNAR</cp:lastModifiedBy>
  <cp:revision>242</cp:revision>
  <dcterms:created xsi:type="dcterms:W3CDTF">2021-04-29T18:58:34Z</dcterms:created>
  <dcterms:modified xsi:type="dcterms:W3CDTF">2022-02-28T09:54:59Z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